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56" autoAdjust="0"/>
  </p:normalViewPr>
  <p:slideViewPr>
    <p:cSldViewPr>
      <p:cViewPr varScale="1">
        <p:scale>
          <a:sx n="80" d="100"/>
          <a:sy n="80" d="100"/>
        </p:scale>
        <p:origin x="111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507BD-A42D-4915-948C-E160A679079C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E72A4-ABAE-41EA-B179-BA120DDFB6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831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E72A4-ABAE-41EA-B179-BA120DDFB6D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838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8E72A4-ABAE-41EA-B179-BA120DDFB6D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265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02624" cy="110251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алгоритма скрининга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галактоземии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914650"/>
            <a:ext cx="5688632" cy="1313284"/>
          </a:xfrm>
        </p:spPr>
        <p:txBody>
          <a:bodyPr>
            <a:normAutofit/>
          </a:bodyPr>
          <a:lstStyle/>
          <a:p>
            <a:pPr algn="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Ершова Анастасия Викторовна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Врач КЛД биохимической лаборатории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СПб ГБУЗ «Диагностический центр (медико-генетический)»</a:t>
            </a:r>
            <a:endParaRPr lang="en-US" sz="1400" dirty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dirty="0"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ershovaa25@gmail.com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21184" y="4659982"/>
            <a:ext cx="1397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12-15 мая 2025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23478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 съезд Российского общества медицинских генетиков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международным участием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25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95486"/>
            <a:ext cx="4536504" cy="853603"/>
          </a:xfrm>
          <a:ln w="25400">
            <a:solidFill>
              <a:schemeClr val="accent3"/>
            </a:solidFill>
          </a:ln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3847"/>
          </a:xfrm>
        </p:spPr>
        <p:txBody>
          <a:bodyPr>
            <a:noAutofit/>
          </a:bodyPr>
          <a:lstStyle/>
          <a:p>
            <a:pPr marL="0" indent="536575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01.01.2023г вступил в силу Приказ Минздрава России от 24 апреля 2022г. №274н «Об утверждении Порядка оказания медицинской помощи пациентам с врожденными и (или) наследственными заболеваниями»</a:t>
            </a:r>
          </a:p>
          <a:p>
            <a:pPr marL="0" indent="536575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6575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изменений коснулось сроков взятия первого пятна крови у доношенных новорожденных детей - 24-48 часов жизни</a:t>
            </a:r>
          </a:p>
          <a:p>
            <a:pPr marL="0" indent="536575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536575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грудное вскармливание в первые сутки жизни новорожденного могут повлиять на эффективность скрининга галактоземии с применением метода измерения концентрации общей галактозы в высушенном пятне крови</a:t>
            </a:r>
          </a:p>
          <a:p>
            <a:pPr marL="0" indent="536575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6575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алгоритма скрининга галактоземии поможет избежать ложноотрицательных результатов скрининга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1122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3682752" cy="993651"/>
          </a:xfrm>
          <a:ln w="25400">
            <a:solidFill>
              <a:schemeClr val="accent3"/>
            </a:solidFill>
          </a:ln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/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1"/>
            <a:ext cx="3754760" cy="3171799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НС ГАЛ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введения в алгоритм скрининга теста второго уровня, на основе анализа результатов НС, полученных в 2022 и 2023 годах</a:t>
            </a:r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60032" y="191517"/>
            <a:ext cx="3816424" cy="100811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6016" y="1199629"/>
            <a:ext cx="4032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ретроспективный анализ результатов общей галактозы у 96 324 доношенных новорожденных, полученных при исследовании сухих пятен крови взятых на 4 сутки жизни у детей в 2022 году и на 24-48 часов жизни в 2023 году. Статистическую обработку данных проводили с использованием программы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 Microsoft Office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качестве отрезных точек приняты значения соответствующие 0,5, 95 и 99,9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персентилям</a:t>
            </a:r>
            <a:endParaRPr lang="ru-RU" dirty="0"/>
          </a:p>
        </p:txBody>
      </p:sp>
      <p:pic>
        <p:nvPicPr>
          <p:cNvPr id="2050" name="Picture 2" descr="C:\Users\mvideo\OneDrive\Рабочий стол\генетика\Tcgm6Rlf1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7774"/>
            <a:ext cx="3024336" cy="199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29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4608512" cy="853604"/>
          </a:xfrm>
          <a:ln w="25400">
            <a:solidFill>
              <a:schemeClr val="accent3"/>
            </a:solidFill>
          </a:ln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76865"/>
              </p:ext>
            </p:extLst>
          </p:nvPr>
        </p:nvGraphicFramePr>
        <p:xfrm>
          <a:off x="338342" y="1324334"/>
          <a:ext cx="4351657" cy="2518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942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доношенных новорожденных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высокого риска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0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48 126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8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48 198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AA841BDD-71D9-2F85-45E9-A3B826FAABD6}"/>
              </a:ext>
            </a:extLst>
          </p:cNvPr>
          <p:cNvSpPr txBox="1"/>
          <p:nvPr/>
        </p:nvSpPr>
        <p:spPr>
          <a:xfrm>
            <a:off x="5351283" y="1203522"/>
            <a:ext cx="303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метаболизма галактозы</a:t>
            </a:r>
          </a:p>
        </p:txBody>
      </p:sp>
      <p:sp>
        <p:nvSpPr>
          <p:cNvPr id="36" name="TextBox 4">
            <a:extLst>
              <a:ext uri="{FF2B5EF4-FFF2-40B4-BE49-F238E27FC236}">
                <a16:creationId xmlns:a16="http://schemas.microsoft.com/office/drawing/2014/main" id="{C5ABDCB8-65C3-B1C3-80F7-C09BD9E8C261}"/>
              </a:ext>
            </a:extLst>
          </p:cNvPr>
          <p:cNvSpPr txBox="1"/>
          <p:nvPr/>
        </p:nvSpPr>
        <p:spPr>
          <a:xfrm>
            <a:off x="320629" y="4065637"/>
            <a:ext cx="4361561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образцов, с уровнем общей галактозы выше 99,9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персентиля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отрезная точка, установленная в скрининге 390 </a:t>
            </a:r>
            <a:r>
              <a:rPr lang="ru-RU" sz="1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сократилось на 94,3%</a:t>
            </a: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D980C17E-959C-327F-A882-AC581C2F828E}"/>
              </a:ext>
            </a:extLst>
          </p:cNvPr>
          <p:cNvSpPr/>
          <p:nvPr/>
        </p:nvSpPr>
        <p:spPr>
          <a:xfrm>
            <a:off x="4944473" y="2630567"/>
            <a:ext cx="1775670" cy="31924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Галатозо-1-фосфат</a:t>
            </a:r>
            <a:r>
              <a:rPr lang="ru-RU" sz="1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8DFC0529-BF01-3231-DF46-67374A91BDA8}"/>
              </a:ext>
            </a:extLst>
          </p:cNvPr>
          <p:cNvSpPr/>
          <p:nvPr/>
        </p:nvSpPr>
        <p:spPr>
          <a:xfrm>
            <a:off x="7405950" y="2469108"/>
            <a:ext cx="885792" cy="5711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УДФ-глюкоза</a:t>
            </a: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397F156E-7B93-E2BF-45CE-BA14FFFC8E4F}"/>
              </a:ext>
            </a:extLst>
          </p:cNvPr>
          <p:cNvSpPr/>
          <p:nvPr/>
        </p:nvSpPr>
        <p:spPr>
          <a:xfrm>
            <a:off x="4977705" y="3334718"/>
            <a:ext cx="1769007" cy="31195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Глюкозо-1-фосфат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4000F1FA-07B8-6656-E49B-E2AE7F57EA0C}"/>
              </a:ext>
            </a:extLst>
          </p:cNvPr>
          <p:cNvSpPr/>
          <p:nvPr/>
        </p:nvSpPr>
        <p:spPr>
          <a:xfrm>
            <a:off x="7399045" y="3255618"/>
            <a:ext cx="998372" cy="5711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УДФ-галактоза</a:t>
            </a:r>
          </a:p>
        </p:txBody>
      </p:sp>
      <p:sp>
        <p:nvSpPr>
          <p:cNvPr id="45" name="Стрелка: изогнутая влево 44">
            <a:extLst>
              <a:ext uri="{FF2B5EF4-FFF2-40B4-BE49-F238E27FC236}">
                <a16:creationId xmlns:a16="http://schemas.microsoft.com/office/drawing/2014/main" id="{6651839C-4E8E-BE21-DFB4-7D631C583D30}"/>
              </a:ext>
            </a:extLst>
          </p:cNvPr>
          <p:cNvSpPr/>
          <p:nvPr/>
        </p:nvSpPr>
        <p:spPr>
          <a:xfrm>
            <a:off x="6837347" y="2821600"/>
            <a:ext cx="180295" cy="781065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Стрелка: изогнутая вправо 45">
            <a:extLst>
              <a:ext uri="{FF2B5EF4-FFF2-40B4-BE49-F238E27FC236}">
                <a16:creationId xmlns:a16="http://schemas.microsoft.com/office/drawing/2014/main" id="{9B790506-7726-37D0-AB3C-6CFC658BAAEF}"/>
              </a:ext>
            </a:extLst>
          </p:cNvPr>
          <p:cNvSpPr/>
          <p:nvPr/>
        </p:nvSpPr>
        <p:spPr>
          <a:xfrm>
            <a:off x="7030739" y="2816489"/>
            <a:ext cx="204799" cy="781066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Стрелка: изогнутая влево 46">
            <a:extLst>
              <a:ext uri="{FF2B5EF4-FFF2-40B4-BE49-F238E27FC236}">
                <a16:creationId xmlns:a16="http://schemas.microsoft.com/office/drawing/2014/main" id="{E7CE2163-6A14-0472-7C51-BD8A7817B01F}"/>
              </a:ext>
            </a:extLst>
          </p:cNvPr>
          <p:cNvSpPr/>
          <p:nvPr/>
        </p:nvSpPr>
        <p:spPr>
          <a:xfrm flipV="1">
            <a:off x="8422824" y="2618896"/>
            <a:ext cx="267679" cy="921744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Стрелка: вниз 47">
            <a:extLst>
              <a:ext uri="{FF2B5EF4-FFF2-40B4-BE49-F238E27FC236}">
                <a16:creationId xmlns:a16="http://schemas.microsoft.com/office/drawing/2014/main" id="{D8D74B34-5EB8-DE5E-EA40-C9813448E4B5}"/>
              </a:ext>
            </a:extLst>
          </p:cNvPr>
          <p:cNvSpPr/>
          <p:nvPr/>
        </p:nvSpPr>
        <p:spPr>
          <a:xfrm>
            <a:off x="5770433" y="2081587"/>
            <a:ext cx="61875" cy="4679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DC4AC862-4520-20FC-000B-9B5E63C00A64}"/>
              </a:ext>
            </a:extLst>
          </p:cNvPr>
          <p:cNvSpPr/>
          <p:nvPr/>
        </p:nvSpPr>
        <p:spPr>
          <a:xfrm>
            <a:off x="5306445" y="1636956"/>
            <a:ext cx="1105221" cy="3600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Галактоза</a:t>
            </a:r>
            <a:r>
              <a:rPr lang="ru-RU" sz="1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id="{6CDA2F35-4B5A-8788-8932-E2321377DFF0}"/>
              </a:ext>
            </a:extLst>
          </p:cNvPr>
          <p:cNvSpPr/>
          <p:nvPr/>
        </p:nvSpPr>
        <p:spPr>
          <a:xfrm>
            <a:off x="8422824" y="2982078"/>
            <a:ext cx="633332" cy="2573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ГАЛЭ</a:t>
            </a: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64BA25D7-CC44-9782-F408-F180F3E19A28}"/>
              </a:ext>
            </a:extLst>
          </p:cNvPr>
          <p:cNvSpPr/>
          <p:nvPr/>
        </p:nvSpPr>
        <p:spPr>
          <a:xfrm>
            <a:off x="6642253" y="3048001"/>
            <a:ext cx="666157" cy="21001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ГАЛТ</a:t>
            </a:r>
            <a:r>
              <a:rPr lang="ru-RU" sz="11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51F5FB0F-123C-6F99-FD32-57ABD57D13D2}"/>
              </a:ext>
            </a:extLst>
          </p:cNvPr>
          <p:cNvSpPr/>
          <p:nvPr/>
        </p:nvSpPr>
        <p:spPr>
          <a:xfrm>
            <a:off x="5482725" y="2190176"/>
            <a:ext cx="637289" cy="24721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ГАЛК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9FC2F-39BE-1F0B-11AC-6F0C444D4D85}"/>
              </a:ext>
            </a:extLst>
          </p:cNvPr>
          <p:cNvSpPr txBox="1"/>
          <p:nvPr/>
        </p:nvSpPr>
        <p:spPr>
          <a:xfrm>
            <a:off x="4828460" y="4100372"/>
            <a:ext cx="4227696" cy="9461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Флуоресцентный метод для оценки уровня общей галактозы и ее метаболитов</a:t>
            </a:r>
          </a:p>
          <a:p>
            <a:pPr algn="just"/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Полуколичественный ферментативный анализ для оценки активности ГАЛТ</a:t>
            </a:r>
            <a:endParaRPr lang="ru-RU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00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кругленный прямоугольник 33"/>
          <p:cNvSpPr/>
          <p:nvPr/>
        </p:nvSpPr>
        <p:spPr>
          <a:xfrm>
            <a:off x="323529" y="1056155"/>
            <a:ext cx="8478458" cy="142107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558" y="73772"/>
            <a:ext cx="7499176" cy="85083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Оптимизированный алгоритм скрининга галактоземии</a:t>
            </a:r>
            <a:r>
              <a:rPr lang="ru-RU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70282" y="3887527"/>
            <a:ext cx="1728192" cy="6740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Частые мутации гена </a:t>
            </a:r>
            <a:r>
              <a:rPr lang="ru-RU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ГАЛТ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720" y="3887527"/>
            <a:ext cx="4225584" cy="6740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уровня ГАО</a:t>
            </a:r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&gt;390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</a:t>
            </a: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активности ГАЛТ</a:t>
            </a:r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&lt;3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,1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/г </a:t>
            </a:r>
            <a:r>
              <a:rPr lang="en-US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97459" y="2830495"/>
            <a:ext cx="4300163" cy="5760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активности ГАЛТ: </a:t>
            </a:r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N&gt;3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,5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/г </a:t>
            </a:r>
            <a:r>
              <a:rPr lang="en-US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риска: 2,5-3,5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/г </a:t>
            </a:r>
            <a:r>
              <a:rPr lang="en-US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8595" y="1899583"/>
            <a:ext cx="1079816" cy="45700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&lt;34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1114" y="1902855"/>
            <a:ext cx="1059464" cy="45700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&gt;256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27460" y="1902855"/>
            <a:ext cx="1089770" cy="4546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184830" y="1905189"/>
            <a:ext cx="1065410" cy="4546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306</a:t>
            </a:r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17265" y="1170811"/>
            <a:ext cx="1453480" cy="11890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ГАО ниже чувствительности тест-системы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72943" y="1161807"/>
            <a:ext cx="1521619" cy="118621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 из детских городских больниц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455876" y="1165143"/>
            <a:ext cx="1224136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недель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71600" y="1164580"/>
            <a:ext cx="1224136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&gt;37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недель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819292" y="3887527"/>
            <a:ext cx="1728192" cy="6740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гена </a:t>
            </a:r>
            <a:r>
              <a:rPr lang="ru-RU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ГАЛТ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42174" y="2641215"/>
            <a:ext cx="2289129" cy="6418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мутаций в генах </a:t>
            </a:r>
          </a:p>
          <a:p>
            <a:pPr algn="ctr"/>
            <a:r>
              <a:rPr lang="ru-RU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ГАЛЭ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ГАЛК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1997459" y="1668164"/>
            <a:ext cx="198277" cy="1734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1043608" y="1663315"/>
            <a:ext cx="216024" cy="1734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446649" y="1667540"/>
            <a:ext cx="198277" cy="177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3502533" y="1668164"/>
            <a:ext cx="216024" cy="1734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426414" y="2497199"/>
            <a:ext cx="157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2554804" y="3421202"/>
            <a:ext cx="437194" cy="451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436744" y="4224572"/>
            <a:ext cx="2520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6534070" y="4224341"/>
            <a:ext cx="2520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 flipV="1">
            <a:off x="7683388" y="3392305"/>
            <a:ext cx="8104" cy="47116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7">
            <a:extLst>
              <a:ext uri="{FF2B5EF4-FFF2-40B4-BE49-F238E27FC236}">
                <a16:creationId xmlns:a16="http://schemas.microsoft.com/office/drawing/2014/main" id="{613470BB-C849-8A3E-3E38-A423B9B51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7618"/>
            <a:ext cx="936104" cy="91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5AB009-B2F8-300C-1B8D-D6F44F89AFAE}"/>
              </a:ext>
            </a:extLst>
          </p:cNvPr>
          <p:cNvSpPr txBox="1"/>
          <p:nvPr/>
        </p:nvSpPr>
        <p:spPr>
          <a:xfrm>
            <a:off x="1270799" y="4630447"/>
            <a:ext cx="7869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алгоритма подтверждающей диагностики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галактоземии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типа </a:t>
            </a:r>
          </a:p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рекомендации «Нарушения обмена галактозы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Галактоземия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)», 2021 г</a:t>
            </a:r>
            <a:endParaRPr lang="ru-RU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5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pic>
        <p:nvPicPr>
          <p:cNvPr id="1026" name="Picture 2" descr="C:\Users\mvideo\OneDrive\Рабочий стол\генетика\Открытки Для Новорожденной Девочк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215" y="1851670"/>
            <a:ext cx="3560936" cy="299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3066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399</Words>
  <Application>Microsoft Office PowerPoint</Application>
  <PresentationFormat>Экран (16:9)</PresentationFormat>
  <Paragraphs>68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Оптимизация алгоритма скрининга галактоземии</vt:lpstr>
      <vt:lpstr>Актуальность</vt:lpstr>
      <vt:lpstr>Цель   </vt:lpstr>
      <vt:lpstr>Результаты </vt:lpstr>
      <vt:lpstr>Оптимизированный алгоритм скрининга галактоземии1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Оптимизация алгоритма скрининга галактоземии</dc:title>
  <dc:creator>Яна</dc:creator>
  <cp:lastModifiedBy>Пользователь</cp:lastModifiedBy>
  <cp:revision>38</cp:revision>
  <dcterms:created xsi:type="dcterms:W3CDTF">2025-04-17T07:28:55Z</dcterms:created>
  <dcterms:modified xsi:type="dcterms:W3CDTF">2025-04-22T16:50:02Z</dcterms:modified>
</cp:coreProperties>
</file>